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5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32.png"/><Relationship Id="rId7" Type="http://schemas.openxmlformats.org/officeDocument/2006/relationships/image" Target="../media/image1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57528" y="1466849"/>
            <a:ext cx="4486162" cy="761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3827" b="1">
                <a:solidFill>
                  <a:srgbClr val="FFFFFF"/>
                </a:solidFill>
              </a:rPr>
              <a:t>LiveQuotes.co.in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86022" y="2419349"/>
            <a:ext cx="60196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600"/>
              </a:spcAft>
            </a:pPr>
            <a:r>
              <a:rPr sz="1435" b="0">
                <a:solidFill>
                  <a:srgbClr val="E0E0E0"/>
                </a:solidFill>
              </a:rPr>
              <a:t>Real-Time Market Data Redistribution Across Multiple Platforms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05252" y="339089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7173" y="3614244"/>
            <a:ext cx="342891" cy="20101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762480" y="339089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24401" y="3569904"/>
            <a:ext cx="342891" cy="289691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6619709" y="339089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81630" y="3555124"/>
            <a:ext cx="342891" cy="319251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019349" y="4438649"/>
            <a:ext cx="1704932" cy="523874"/>
          </a:xfrm>
          <a:prstGeom prst="roundRect">
            <a:avLst>
              <a:gd name="adj" fmla="val 2909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257468" y="4572000"/>
            <a:ext cx="122869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FFFFFF"/>
                </a:solidFill>
              </a:rPr>
              <a:t>Real-Time Data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10024" y="4438649"/>
            <a:ext cx="1676358" cy="523874"/>
          </a:xfrm>
          <a:prstGeom prst="roundRect">
            <a:avLst>
              <a:gd name="adj" fmla="val 2909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248143" y="4572000"/>
            <a:ext cx="120011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FFFFFF"/>
                </a:solidFill>
              </a:rPr>
              <a:t>Multi-Platform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981650" y="4438649"/>
            <a:ext cx="2190695" cy="523874"/>
          </a:xfrm>
          <a:prstGeom prst="roundRect">
            <a:avLst>
              <a:gd name="adj" fmla="val 2909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219769" y="4572000"/>
            <a:ext cx="171445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FFFFFF"/>
                </a:solidFill>
              </a:rPr>
              <a:t>Seamless Integration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1885" y="5143500"/>
            <a:ext cx="30479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196" b="1">
                <a:solidFill>
                  <a:srgbClr val="A9D0F5"/>
                </a:solidFill>
              </a:rPr>
              <a:t>A Service by Bonrix Software Systems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About the Company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5238619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913" b="1">
                <a:solidFill>
                  <a:srgbClr val="003366"/>
                </a:solidFill>
              </a:rPr>
              <a:t>Bonrix Software Systems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904999"/>
            <a:ext cx="5238619" cy="1904999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04852" y="2143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2268192"/>
            <a:ext cx="266693" cy="22611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71585" y="2143125"/>
            <a:ext cx="409564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5792"/>
                </a:solidFill>
              </a:rPr>
              <a:t>Location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71585" y="2505074"/>
            <a:ext cx="4095647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A-801, Samudra Complex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Near Klassic Gold Hotel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Off C.G. Road, Ahmedabad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Gujarat, India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66733" y="4000500"/>
            <a:ext cx="5238619" cy="217170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904852" y="42386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9624" y="4372389"/>
            <a:ext cx="266693" cy="20872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71585" y="4238624"/>
            <a:ext cx="409564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5792"/>
                </a:solidFill>
              </a:rPr>
              <a:t>Expertise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71585" y="4600575"/>
            <a:ext cx="4095647" cy="1333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IT Solutions</a:t>
            </a:r>
            <a:r>
              <a:rPr sz="1196" b="0">
                <a:solidFill>
                  <a:srgbClr val="333333"/>
                </a:solidFill>
              </a:rPr>
              <a:t> with focus on: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Microsoft .NET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ASP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J2ME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Real-Time Data Services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53015" y="4829176"/>
            <a:ext cx="5238619" cy="1696316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6539149" y="4994132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5152" y="5136070"/>
            <a:ext cx="266693" cy="19132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114996" y="4981575"/>
            <a:ext cx="409564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 dirty="0">
                <a:solidFill>
                  <a:srgbClr val="005792"/>
                </a:solidFill>
              </a:rPr>
              <a:t>Product Portfolio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14996" y="5248274"/>
            <a:ext cx="4095647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• </a:t>
            </a:r>
            <a:r>
              <a:rPr sz="1196" b="0" dirty="0" err="1">
                <a:solidFill>
                  <a:srgbClr val="333333"/>
                </a:solidFill>
              </a:rPr>
              <a:t>LiveQuotes</a:t>
            </a:r>
            <a:r>
              <a:rPr sz="1196" b="0" dirty="0">
                <a:solidFill>
                  <a:srgbClr val="333333"/>
                </a:solidFill>
              </a:rPr>
              <a:t> Data Feed</a:t>
            </a:r>
            <a:r>
              <a:rPr sz="1104" dirty="0"/>
              <a:t>
</a:t>
            </a:r>
            <a:r>
              <a:rPr sz="1196" b="0" dirty="0">
                <a:solidFill>
                  <a:srgbClr val="333333"/>
                </a:solidFill>
              </a:rPr>
              <a:t> • SMS Messaging Solutions</a:t>
            </a:r>
            <a:r>
              <a:rPr sz="1104" dirty="0"/>
              <a:t>
</a:t>
            </a:r>
            <a:r>
              <a:rPr sz="1196" b="0" dirty="0">
                <a:solidFill>
                  <a:srgbClr val="333333"/>
                </a:solidFill>
              </a:rPr>
              <a:t> • GPS Tracking Systems</a:t>
            </a:r>
            <a:r>
              <a:rPr sz="1104" dirty="0"/>
              <a:t>
</a:t>
            </a:r>
            <a:r>
              <a:rPr sz="1196" b="0" dirty="0">
                <a:solidFill>
                  <a:srgbClr val="333333"/>
                </a:solidFill>
              </a:rPr>
              <a:t> • DND/NDNC Scrubbing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48262" y="1781176"/>
            <a:ext cx="5238619" cy="2819399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24461" y="7968783"/>
            <a:ext cx="190495" cy="159683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6810204" y="7953374"/>
            <a:ext cx="171445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Technology</a:t>
            </a:r>
            <a:r>
              <a:rPr sz="1196" b="0">
                <a:solidFill>
                  <a:srgbClr val="333333"/>
                </a:solidFill>
              </a:rPr>
              <a:t> expertise 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972325" y="7972985"/>
            <a:ext cx="190495" cy="15127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9258068" y="7953374"/>
            <a:ext cx="169540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Relationship</a:t>
            </a:r>
            <a:r>
              <a:rPr sz="1196" b="0">
                <a:solidFill>
                  <a:srgbClr val="333333"/>
                </a:solidFill>
              </a:rPr>
              <a:t> focused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Company Philosophy and Strengths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5238619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625"/>
              </a:spcAft>
            </a:pPr>
            <a:r>
              <a:rPr sz="1674" b="1">
                <a:solidFill>
                  <a:srgbClr val="003366"/>
                </a:solidFill>
              </a:rPr>
              <a:t>Core Strengths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8192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71505" y="1938544"/>
            <a:ext cx="266693" cy="23771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33466" y="1819275"/>
            <a:ext cx="457188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005792"/>
                </a:solidFill>
              </a:rPr>
              <a:t>Quality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33466" y="2162174"/>
            <a:ext cx="4571885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Stubborn commitment to delivering </a:t>
            </a:r>
            <a:r>
              <a:rPr sz="1196" b="1">
                <a:solidFill>
                  <a:srgbClr val="005792"/>
                </a:solidFill>
              </a:rPr>
              <a:t>best-in-class</a:t>
            </a:r>
            <a:r>
              <a:rPr sz="1196" b="0">
                <a:solidFill>
                  <a:srgbClr val="333333"/>
                </a:solidFill>
              </a:rPr>
              <a:t> solutions through rigorous standards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29336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1505" y="3058767"/>
            <a:ext cx="266693" cy="22611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33466" y="2933699"/>
            <a:ext cx="457188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005792"/>
                </a:solidFill>
              </a:rPr>
              <a:t>Adaptability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33466" y="3276599"/>
            <a:ext cx="4571885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Customized solutions based on </a:t>
            </a:r>
            <a:r>
              <a:rPr sz="1196" b="1">
                <a:solidFill>
                  <a:srgbClr val="005792"/>
                </a:solidFill>
              </a:rPr>
              <a:t>client requirements</a:t>
            </a:r>
            <a:r>
              <a:rPr sz="1196" b="0">
                <a:solidFill>
                  <a:srgbClr val="333333"/>
                </a:solidFill>
              </a:rPr>
              <a:t> with flexible implementation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4048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1505" y="4174641"/>
            <a:ext cx="266693" cy="22321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333466" y="4048124"/>
            <a:ext cx="457188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005792"/>
                </a:solidFill>
              </a:rPr>
              <a:t>Technology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33466" y="4391025"/>
            <a:ext cx="4571885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Expertise in </a:t>
            </a:r>
            <a:r>
              <a:rPr sz="1196" b="1">
                <a:solidFill>
                  <a:srgbClr val="005792"/>
                </a:solidFill>
              </a:rPr>
              <a:t>modern platforms</a:t>
            </a:r>
            <a:r>
              <a:rPr sz="1196" b="0">
                <a:solidFill>
                  <a:srgbClr val="333333"/>
                </a:solidFill>
              </a:rPr>
              <a:t> including .NET, ASP, and J2ME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86342" y="2247899"/>
            <a:ext cx="5238619" cy="3209925"/>
          </a:xfrm>
          <a:prstGeom prst="roundRect">
            <a:avLst>
              <a:gd name="adj" fmla="val 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 Same Side Corner Rectangle 17"/>
          <p:cNvSpPr/>
          <p:nvPr/>
        </p:nvSpPr>
        <p:spPr>
          <a:xfrm rot="16200000">
            <a:off x="4747420" y="3786821"/>
            <a:ext cx="3209925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562560" y="2495550"/>
            <a:ext cx="472428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003366"/>
                </a:solidFill>
              </a:rPr>
              <a:t> Working Philosophy 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62560" y="2541270"/>
            <a:ext cx="228594" cy="194309"/>
          </a:xfrm>
          <a:prstGeom prst="rect">
            <a:avLst/>
          </a:prstGeom>
        </p:spPr>
      </p:pic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62560" y="2947707"/>
            <a:ext cx="190495" cy="16248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848303" y="2933699"/>
            <a:ext cx="443853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Giving sets the ground for receiving - we exchange </a:t>
            </a:r>
            <a:r>
              <a:rPr sz="1196" b="1">
                <a:solidFill>
                  <a:srgbClr val="005792"/>
                </a:solidFill>
              </a:rPr>
              <a:t>value</a:t>
            </a:r>
            <a:r>
              <a:rPr sz="1196" b="0">
                <a:solidFill>
                  <a:srgbClr val="333333"/>
                </a:solidFill>
              </a:rPr>
              <a:t>, not just services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62560" y="3614457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848303" y="3600450"/>
            <a:ext cx="40003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We build </a:t>
            </a:r>
            <a:r>
              <a:rPr sz="1196" b="1">
                <a:solidFill>
                  <a:srgbClr val="005792"/>
                </a:solidFill>
              </a:rPr>
              <a:t>working relationships</a:t>
            </a:r>
            <a:r>
              <a:rPr sz="1196" b="0">
                <a:solidFill>
                  <a:srgbClr val="333333"/>
                </a:solidFill>
              </a:rPr>
              <a:t>, not customer lists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62560" y="4033557"/>
            <a:ext cx="190495" cy="16248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848303" y="4019549"/>
            <a:ext cx="443853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Good ideas properly implemented are the </a:t>
            </a:r>
            <a:r>
              <a:rPr sz="1196" b="1">
                <a:solidFill>
                  <a:srgbClr val="005792"/>
                </a:solidFill>
              </a:rPr>
              <a:t>keys to success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62560" y="4700307"/>
            <a:ext cx="190495" cy="16248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848303" y="4686300"/>
            <a:ext cx="443853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Rejecting hierarchical models - ideas can come from </a:t>
            </a:r>
            <a:r>
              <a:rPr sz="1196" b="1">
                <a:solidFill>
                  <a:srgbClr val="005792"/>
                </a:solidFill>
              </a:rPr>
              <a:t>anywhere and anyone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Service Description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604" y="1461492"/>
            <a:ext cx="380990" cy="2202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71585" y="1381124"/>
            <a:ext cx="4924301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003366"/>
                </a:solidFill>
              </a:rPr>
              <a:t>LiveQuotes Real-Time Data Solutions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6733" y="2190750"/>
            <a:ext cx="3428914" cy="3095626"/>
          </a:xfrm>
          <a:prstGeom prst="roundRect">
            <a:avLst>
              <a:gd name="adj" fmla="val 666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904852" y="2428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9624" y="2553942"/>
            <a:ext cx="266693" cy="22611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23961" y="2514600"/>
            <a:ext cx="169540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Web Applications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4852" y="3238500"/>
            <a:ext cx="2952676" cy="5333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Administrative</a:t>
            </a:r>
            <a:r>
              <a:rPr sz="1196" b="0">
                <a:solidFill>
                  <a:srgbClr val="333333"/>
                </a:solidFill>
              </a:rPr>
              <a:t> website for quotes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3252507"/>
            <a:ext cx="190495" cy="1624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04852" y="3914775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Client-facing</a:t>
            </a:r>
            <a:r>
              <a:rPr sz="1196" b="0">
                <a:solidFill>
                  <a:srgbClr val="333333"/>
                </a:solidFill>
              </a:rPr>
              <a:t> web interface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3928782"/>
            <a:ext cx="190495" cy="16248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04852" y="4324349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SMS view</a:t>
            </a:r>
            <a:r>
              <a:rPr sz="1196" b="0">
                <a:solidFill>
                  <a:srgbClr val="333333"/>
                </a:solidFill>
              </a:rPr>
              <a:t> web application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338357"/>
            <a:ext cx="190495" cy="16248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04852" y="4733925"/>
            <a:ext cx="2952676" cy="5333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Detail view</a:t>
            </a:r>
            <a:r>
              <a:rPr sz="1196" b="0">
                <a:solidFill>
                  <a:srgbClr val="333333"/>
                </a:solidFill>
              </a:rPr>
              <a:t> with comprehensive data </a:t>
            </a: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747932"/>
            <a:ext cx="190495" cy="162485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4381390" y="2190750"/>
            <a:ext cx="3428914" cy="3095626"/>
          </a:xfrm>
          <a:prstGeom prst="roundRect">
            <a:avLst>
              <a:gd name="adj" fmla="val 666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4619509" y="2428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24281" y="2571335"/>
            <a:ext cx="266693" cy="19132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238619" y="2514600"/>
            <a:ext cx="2228794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Desktop &amp; Mobile Apps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19509" y="3238500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Lite</a:t>
            </a:r>
            <a:r>
              <a:rPr sz="1196" b="0">
                <a:solidFill>
                  <a:srgbClr val="333333"/>
                </a:solidFill>
              </a:rPr>
              <a:t> desktop application 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9509" y="3252507"/>
            <a:ext cx="190495" cy="16248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619509" y="3648074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Fast</a:t>
            </a:r>
            <a:r>
              <a:rPr sz="1196" b="0">
                <a:solidFill>
                  <a:srgbClr val="333333"/>
                </a:solidFill>
              </a:rPr>
              <a:t> desktop application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9509" y="3662082"/>
            <a:ext cx="190495" cy="16248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619509" y="4057650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Mobile</a:t>
            </a:r>
            <a:r>
              <a:rPr sz="1196" b="0">
                <a:solidFill>
                  <a:srgbClr val="333333"/>
                </a:solidFill>
              </a:rPr>
              <a:t> application versions 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9509" y="4071657"/>
            <a:ext cx="190495" cy="16248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619509" y="4467224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Server-based</a:t>
            </a:r>
            <a:r>
              <a:rPr sz="1196" b="0">
                <a:solidFill>
                  <a:srgbClr val="333333"/>
                </a:solidFill>
              </a:rPr>
              <a:t> Excel RTD/DDE 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9509" y="4481232"/>
            <a:ext cx="190495" cy="162485"/>
          </a:xfrm>
          <a:prstGeom prst="rect">
            <a:avLst/>
          </a:prstGeom>
        </p:spPr>
      </p:pic>
      <p:sp>
        <p:nvSpPr>
          <p:cNvPr id="31" name="Rounded Rectangle 30"/>
          <p:cNvSpPr/>
          <p:nvPr/>
        </p:nvSpPr>
        <p:spPr>
          <a:xfrm>
            <a:off x="8096047" y="2190749"/>
            <a:ext cx="3428914" cy="3095627"/>
          </a:xfrm>
          <a:prstGeom prst="roundRect">
            <a:avLst>
              <a:gd name="adj" fmla="val 666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ounded Rectangle 31"/>
          <p:cNvSpPr/>
          <p:nvPr/>
        </p:nvSpPr>
        <p:spPr>
          <a:xfrm>
            <a:off x="8334166" y="2428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438939" y="2552492"/>
            <a:ext cx="266693" cy="229014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8953276" y="2514600"/>
            <a:ext cx="207639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Integration Solutions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34166" y="3238500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Excel DDE</a:t>
            </a:r>
            <a:r>
              <a:rPr sz="1196" b="0">
                <a:solidFill>
                  <a:srgbClr val="333333"/>
                </a:solidFill>
              </a:rPr>
              <a:t> integration </a:t>
            </a: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3252507"/>
            <a:ext cx="190495" cy="16248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8334166" y="3648074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ODBC</a:t>
            </a:r>
            <a:r>
              <a:rPr sz="1196" b="0">
                <a:solidFill>
                  <a:srgbClr val="333333"/>
                </a:solidFill>
              </a:rPr>
              <a:t> data sources </a:t>
            </a:r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3662082"/>
            <a:ext cx="190495" cy="16248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8334166" y="4057650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Odin 2 Post</a:t>
            </a:r>
            <a:r>
              <a:rPr sz="1196" b="0">
                <a:solidFill>
                  <a:srgbClr val="333333"/>
                </a:solidFill>
              </a:rPr>
              <a:t> data transfer </a:t>
            </a: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4071657"/>
            <a:ext cx="190495" cy="16248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8334166" y="4467224"/>
            <a:ext cx="2952676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SMS Manager</a:t>
            </a:r>
            <a:r>
              <a:rPr sz="1196" b="0">
                <a:solidFill>
                  <a:srgbClr val="333333"/>
                </a:solidFill>
              </a:rPr>
              <a:t> for Odin </a:t>
            </a:r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4481232"/>
            <a:ext cx="190495" cy="162485"/>
          </a:xfrm>
          <a:prstGeom prst="rect">
            <a:avLst/>
          </a:prstGeom>
        </p:spPr>
      </p:pic>
      <p:sp>
        <p:nvSpPr>
          <p:cNvPr id="43" name="Rounded Rectangle 42"/>
          <p:cNvSpPr/>
          <p:nvPr/>
        </p:nvSpPr>
        <p:spPr>
          <a:xfrm>
            <a:off x="666733" y="5437655"/>
            <a:ext cx="10858228" cy="1420345"/>
          </a:xfrm>
          <a:prstGeom prst="roundRect">
            <a:avLst>
              <a:gd name="adj" fmla="val 13953"/>
            </a:avLst>
          </a:prstGeom>
          <a:solidFill>
            <a:srgbClr val="00579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1190595" y="5619752"/>
            <a:ext cx="103819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 dirty="0">
                <a:solidFill>
                  <a:srgbClr val="003366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3366"/>
                </a:solidFill>
              </a:rPr>
              <a:t> Key Service Benefits </a:t>
            </a:r>
          </a:p>
        </p:txBody>
      </p:sp>
      <p:pic>
        <p:nvPicPr>
          <p:cNvPr id="45" name="Picture 4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62000" y="5669625"/>
            <a:ext cx="266693" cy="226115"/>
          </a:xfrm>
          <a:prstGeom prst="rect">
            <a:avLst/>
          </a:prstGeom>
        </p:spPr>
      </p:pic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54624" y="6167156"/>
            <a:ext cx="190495" cy="179294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1274101" y="6123454"/>
            <a:ext cx="261930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Real-time</a:t>
            </a:r>
            <a:r>
              <a:rPr sz="1196" b="0">
                <a:solidFill>
                  <a:srgbClr val="333333"/>
                </a:solidFill>
              </a:rPr>
              <a:t> market data streaming </a:t>
            </a:r>
          </a:p>
        </p:txBody>
      </p:sp>
      <p:pic>
        <p:nvPicPr>
          <p:cNvPr id="48" name="Picture 4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09964" y="6253341"/>
            <a:ext cx="190495" cy="140073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4695707" y="6164407"/>
            <a:ext cx="220021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Multi-platform</a:t>
            </a:r>
            <a:r>
              <a:rPr sz="1196" b="0" dirty="0">
                <a:solidFill>
                  <a:srgbClr val="333333"/>
                </a:solidFill>
              </a:rPr>
              <a:t> accessibility </a:t>
            </a:r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896027" y="6185594"/>
            <a:ext cx="190495" cy="165286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086522" y="6145588"/>
            <a:ext cx="232404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Seamless</a:t>
            </a:r>
            <a:r>
              <a:rPr sz="1196" b="0" dirty="0">
                <a:solidFill>
                  <a:srgbClr val="333333"/>
                </a:solidFill>
              </a:rPr>
              <a:t> integration options </a:t>
            </a:r>
          </a:p>
        </p:txBody>
      </p:sp>
      <p:pic>
        <p:nvPicPr>
          <p:cNvPr id="52" name="Picture 51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085822" y="6527145"/>
            <a:ext cx="190495" cy="137272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1282335" y="6485404"/>
            <a:ext cx="162873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Fast</a:t>
            </a:r>
            <a:r>
              <a:rPr sz="1196" b="0" dirty="0">
                <a:solidFill>
                  <a:srgbClr val="333333"/>
                </a:solidFill>
              </a:rPr>
              <a:t> data processing </a:t>
            </a:r>
          </a:p>
        </p:txBody>
      </p:sp>
      <p:pic>
        <p:nvPicPr>
          <p:cNvPr id="54" name="Picture 53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381390" y="6618753"/>
            <a:ext cx="190495" cy="173691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4695707" y="6537231"/>
            <a:ext cx="180017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Reliable</a:t>
            </a:r>
            <a:r>
              <a:rPr sz="1196" b="0" dirty="0">
                <a:solidFill>
                  <a:srgbClr val="333333"/>
                </a:solidFill>
              </a:rPr>
              <a:t> data accuracy </a:t>
            </a:r>
          </a:p>
        </p:txBody>
      </p:sp>
      <p:pic>
        <p:nvPicPr>
          <p:cNvPr id="56" name="Picture 55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875043" y="6601296"/>
            <a:ext cx="190495" cy="151279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8115096" y="6531067"/>
            <a:ext cx="220021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Technical</a:t>
            </a:r>
            <a:r>
              <a:rPr sz="1196" b="0" dirty="0">
                <a:solidFill>
                  <a:srgbClr val="333333"/>
                </a:solidFill>
              </a:rPr>
              <a:t> support available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Key Features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50"/>
            <a:ext cx="5286242" cy="2279938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1631705"/>
            <a:ext cx="304792" cy="2608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619250"/>
            <a:ext cx="163825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Excel Integration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0090" y="1653885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Seamless connectivity</a:t>
            </a:r>
            <a:r>
              <a:rPr sz="1196" b="0">
                <a:solidFill>
                  <a:srgbClr val="333333"/>
                </a:solidFill>
              </a:rPr>
              <a:t> with Excel through DDE and ODBC data sources  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Real-time </a:t>
            </a:r>
            <a:r>
              <a:rPr sz="1196" b="1">
                <a:solidFill>
                  <a:srgbClr val="005792"/>
                </a:solidFill>
              </a:rPr>
              <a:t>DDE</a:t>
            </a:r>
            <a:r>
              <a:rPr sz="1196" b="0">
                <a:solidFill>
                  <a:srgbClr val="333333"/>
                </a:solidFill>
              </a:rPr>
              <a:t> data transfer  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ODBC</a:t>
            </a:r>
            <a:r>
              <a:rPr sz="1196" b="0">
                <a:solidFill>
                  <a:srgbClr val="333333"/>
                </a:solidFill>
              </a:rPr>
              <a:t> database connectivity  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Server-based</a:t>
            </a:r>
            <a:r>
              <a:rPr sz="1196" b="0">
                <a:solidFill>
                  <a:srgbClr val="333333"/>
                </a:solidFill>
              </a:rPr>
              <a:t> Excel RTD  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38719" y="1238249"/>
            <a:ext cx="5286242" cy="2234911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6476838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0184" y="1653686"/>
            <a:ext cx="304792" cy="21687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238819" y="1619250"/>
            <a:ext cx="228594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Multi-Platform Support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6838" y="1583482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Universal access</a:t>
            </a:r>
            <a:r>
              <a:rPr sz="1196" b="0" dirty="0">
                <a:solidFill>
                  <a:srgbClr val="333333"/>
                </a:solidFill>
              </a:rPr>
              <a:t> across all devices and platforms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Web</a:t>
            </a:r>
            <a:r>
              <a:rPr sz="1196" b="0" dirty="0">
                <a:solidFill>
                  <a:srgbClr val="333333"/>
                </a:solidFill>
              </a:rPr>
              <a:t> applications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Desktop</a:t>
            </a:r>
            <a:r>
              <a:rPr sz="1196" b="0" dirty="0">
                <a:solidFill>
                  <a:srgbClr val="333333"/>
                </a:solidFill>
              </a:rPr>
              <a:t> applications (Lite &amp; Fast)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Mobile</a:t>
            </a:r>
            <a:r>
              <a:rPr sz="1196" b="0" dirty="0">
                <a:solidFill>
                  <a:srgbClr val="333333"/>
                </a:solidFill>
              </a:rPr>
              <a:t> applications  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4581524"/>
            <a:ext cx="5286242" cy="2013239"/>
          </a:xfrm>
          <a:prstGeom prst="roundRect">
            <a:avLst>
              <a:gd name="adj" fmla="val 819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904852" y="48196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38199" y="4961792"/>
            <a:ext cx="304792" cy="28721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66833" y="4952999"/>
            <a:ext cx="20382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Real-Time Streaming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6288" y="5042189"/>
            <a:ext cx="4810004" cy="155257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Instant data delivery</a:t>
            </a:r>
            <a:r>
              <a:rPr sz="1196" b="0" dirty="0">
                <a:solidFill>
                  <a:srgbClr val="333333"/>
                </a:solidFill>
              </a:rPr>
              <a:t> with minimal latency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Live quotes</a:t>
            </a:r>
            <a:r>
              <a:rPr sz="1196" b="0" dirty="0">
                <a:solidFill>
                  <a:srgbClr val="333333"/>
                </a:solidFill>
              </a:rPr>
              <a:t> streaming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Market updates</a:t>
            </a:r>
            <a:r>
              <a:rPr sz="1196" b="0" dirty="0">
                <a:solidFill>
                  <a:srgbClr val="333333"/>
                </a:solidFill>
              </a:rPr>
              <a:t> in real-time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 err="1">
                <a:solidFill>
                  <a:srgbClr val="005792"/>
                </a:solidFill>
              </a:rPr>
              <a:t>SignalR</a:t>
            </a:r>
            <a:r>
              <a:rPr sz="1196" b="0" dirty="0">
                <a:solidFill>
                  <a:srgbClr val="333333"/>
                </a:solidFill>
              </a:rPr>
              <a:t> technology  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38719" y="4581524"/>
            <a:ext cx="5286242" cy="2013239"/>
          </a:xfrm>
          <a:prstGeom prst="roundRect">
            <a:avLst>
              <a:gd name="adj" fmla="val 819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6476838" y="48196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10184" y="5011615"/>
            <a:ext cx="304792" cy="18756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238819" y="4952999"/>
            <a:ext cx="228594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Data Transfer Solutions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29419" y="4986338"/>
            <a:ext cx="4810004" cy="155257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Efficient data exchange</a:t>
            </a:r>
            <a:r>
              <a:rPr sz="1196" b="0" dirty="0">
                <a:solidFill>
                  <a:srgbClr val="333333"/>
                </a:solidFill>
              </a:rPr>
              <a:t> between systems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Odin 2 Post</a:t>
            </a:r>
            <a:r>
              <a:rPr sz="1196" b="0" dirty="0">
                <a:solidFill>
                  <a:srgbClr val="333333"/>
                </a:solidFill>
              </a:rPr>
              <a:t> transfer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Excel 2 Post</a:t>
            </a:r>
            <a:r>
              <a:rPr sz="1196" b="0" dirty="0">
                <a:solidFill>
                  <a:srgbClr val="333333"/>
                </a:solidFill>
              </a:rPr>
              <a:t> conversion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SMS Manager</a:t>
            </a:r>
            <a:r>
              <a:rPr sz="1196" b="0" dirty="0">
                <a:solidFill>
                  <a:srgbClr val="333333"/>
                </a:solidFill>
              </a:rPr>
              <a:t> for Odin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How It Works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90655" y="1238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790655" y="1238249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695407" y="1857375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847803" y="2069552"/>
            <a:ext cx="342891" cy="2423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04872" y="2667000"/>
            <a:ext cx="183827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Market Data Sources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9604" y="3028950"/>
            <a:ext cx="242881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NSE, BSE, MCX</a:t>
            </a:r>
            <a:r>
              <a:rPr sz="1196" b="0">
                <a:solidFill>
                  <a:srgbClr val="333333"/>
                </a:solidFill>
              </a:rPr>
              <a:t> and other exchanges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95687" y="1238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495687" y="1238249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00439" y="1857375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885" y="2069552"/>
            <a:ext cx="342891" cy="24239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019449" y="2667000"/>
            <a:ext cx="142871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Data Processing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4161" y="3028950"/>
            <a:ext cx="242881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Real-time filtering</a:t>
            </a:r>
            <a:r>
              <a:rPr sz="1196" b="0">
                <a:solidFill>
                  <a:srgbClr val="333333"/>
                </a:solidFill>
              </a:rPr>
              <a:t> and normalization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19769" y="1238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7219769" y="1238249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24521" y="1857375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76918" y="2025212"/>
            <a:ext cx="342891" cy="33107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562560" y="2667000"/>
            <a:ext cx="178113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Distribution System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38719" y="3028950"/>
            <a:ext cx="242881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Multi-channel</a:t>
            </a:r>
            <a:r>
              <a:rPr sz="1196" b="0">
                <a:solidFill>
                  <a:srgbClr val="333333"/>
                </a:solidFill>
              </a:rPr>
              <a:t> data redistribution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924801" y="1238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9924801" y="1238249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829554" y="1857375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00999" y="2069552"/>
            <a:ext cx="342891" cy="24239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9448563" y="2667000"/>
            <a:ext cx="142871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End User Access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53276" y="3028950"/>
            <a:ext cx="242881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Multiple platforms</a:t>
            </a:r>
            <a:r>
              <a:rPr sz="1196" b="0">
                <a:solidFill>
                  <a:srgbClr val="333333"/>
                </a:solidFill>
              </a:rPr>
              <a:t> for consumption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6733" y="4038599"/>
            <a:ext cx="5286242" cy="2781300"/>
          </a:xfrm>
          <a:prstGeom prst="roundRect">
            <a:avLst>
              <a:gd name="adj" fmla="val 821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904852" y="42767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09624" y="4401792"/>
            <a:ext cx="266693" cy="2261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523961" y="4362450"/>
            <a:ext cx="206687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Desktop Applications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4852" y="49434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Lite version</a:t>
            </a:r>
            <a:r>
              <a:rPr sz="1196" b="0">
                <a:solidFill>
                  <a:srgbClr val="333333"/>
                </a:solidFill>
              </a:rPr>
              <a:t> for basic users 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4852" y="4957482"/>
            <a:ext cx="190495" cy="16248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04852" y="5353049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Fast version</a:t>
            </a:r>
            <a:r>
              <a:rPr sz="1196" b="0">
                <a:solidFill>
                  <a:srgbClr val="333333"/>
                </a:solidFill>
              </a:rPr>
              <a:t> for power users </a:t>
            </a:r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4852" y="5367057"/>
            <a:ext cx="190495" cy="16248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904852" y="576262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Excel integration</a:t>
            </a:r>
            <a:r>
              <a:rPr sz="1196" b="0">
                <a:solidFill>
                  <a:srgbClr val="333333"/>
                </a:solidFill>
              </a:rPr>
              <a:t> via DDE/ODBC </a:t>
            </a:r>
          </a:p>
        </p:txBody>
      </p:sp>
      <p:pic>
        <p:nvPicPr>
          <p:cNvPr id="37" name="Picture 36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4852" y="5776632"/>
            <a:ext cx="190495" cy="16248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904852" y="6172200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Server-based</a:t>
            </a:r>
            <a:r>
              <a:rPr sz="1196" b="0">
                <a:solidFill>
                  <a:srgbClr val="333333"/>
                </a:solidFill>
              </a:rPr>
              <a:t> RTD functionality 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4852" y="6186207"/>
            <a:ext cx="190495" cy="162485"/>
          </a:xfrm>
          <a:prstGeom prst="rect">
            <a:avLst/>
          </a:prstGeom>
        </p:spPr>
      </p:pic>
      <p:sp>
        <p:nvSpPr>
          <p:cNvPr id="40" name="Rounded Rectangle 39"/>
          <p:cNvSpPr/>
          <p:nvPr/>
        </p:nvSpPr>
        <p:spPr>
          <a:xfrm>
            <a:off x="6238719" y="4038599"/>
            <a:ext cx="5286242" cy="2781300"/>
          </a:xfrm>
          <a:prstGeom prst="roundRect">
            <a:avLst>
              <a:gd name="adj" fmla="val 821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>
            <a:off x="6476838" y="42767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581610" y="4401792"/>
            <a:ext cx="266693" cy="22611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095947" y="4362450"/>
            <a:ext cx="230499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Web &amp; Mobile Solutions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76838" y="49434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Administrative</a:t>
            </a:r>
            <a:r>
              <a:rPr sz="1196" b="0">
                <a:solidFill>
                  <a:srgbClr val="333333"/>
                </a:solidFill>
              </a:rPr>
              <a:t> web interface </a:t>
            </a:r>
          </a:p>
        </p:txBody>
      </p:sp>
      <p:pic>
        <p:nvPicPr>
          <p:cNvPr id="45" name="Picture 4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76838" y="4957482"/>
            <a:ext cx="190495" cy="162485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476838" y="5353049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Client-facing</a:t>
            </a:r>
            <a:r>
              <a:rPr sz="1196" b="0">
                <a:solidFill>
                  <a:srgbClr val="333333"/>
                </a:solidFill>
              </a:rPr>
              <a:t> web portal </a:t>
            </a:r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76838" y="5367057"/>
            <a:ext cx="190495" cy="162485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6476838" y="576262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Mobile apps</a:t>
            </a:r>
            <a:r>
              <a:rPr sz="1196" b="0">
                <a:solidFill>
                  <a:srgbClr val="333333"/>
                </a:solidFill>
              </a:rPr>
              <a:t> for on-the-go access </a:t>
            </a:r>
          </a:p>
        </p:txBody>
      </p:sp>
      <p:pic>
        <p:nvPicPr>
          <p:cNvPr id="49" name="Picture 4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76838" y="5776632"/>
            <a:ext cx="190495" cy="16248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6476838" y="6172200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SMS view</a:t>
            </a:r>
            <a:r>
              <a:rPr sz="1196" b="0">
                <a:solidFill>
                  <a:srgbClr val="333333"/>
                </a:solidFill>
              </a:rPr>
              <a:t> for quick updates </a:t>
            </a:r>
          </a:p>
        </p:txBody>
      </p:sp>
      <p:pic>
        <p:nvPicPr>
          <p:cNvPr id="51" name="Picture 5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76838" y="6186207"/>
            <a:ext cx="190495" cy="16248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Benefits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5286242" cy="2009775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1655151"/>
            <a:ext cx="304792" cy="21394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619250"/>
            <a:ext cx="166683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Real-Time Access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378" y="1528762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Instant market data</a:t>
            </a:r>
            <a:r>
              <a:rPr sz="1196" b="0" dirty="0">
                <a:solidFill>
                  <a:srgbClr val="333333"/>
                </a:solidFill>
              </a:rPr>
              <a:t> with minimal latency for timely decision-making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Live quotes</a:t>
            </a:r>
            <a:r>
              <a:rPr sz="1196" b="0" dirty="0">
                <a:solidFill>
                  <a:srgbClr val="333333"/>
                </a:solidFill>
              </a:rPr>
              <a:t> streaming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Market trends</a:t>
            </a:r>
            <a:r>
              <a:rPr sz="1196" b="0" dirty="0">
                <a:solidFill>
                  <a:srgbClr val="333333"/>
                </a:solidFill>
              </a:rPr>
              <a:t> in real-time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Competitive edge</a:t>
            </a:r>
            <a:r>
              <a:rPr sz="1196" b="0" dirty="0">
                <a:solidFill>
                  <a:srgbClr val="333333"/>
                </a:solidFill>
              </a:rPr>
              <a:t> in trading  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38719" y="1238249"/>
            <a:ext cx="5286242" cy="2009775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6476838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0184" y="1653686"/>
            <a:ext cx="304792" cy="21687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238819" y="1619250"/>
            <a:ext cx="212402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Multi-Platform Access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33977" y="1466849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Universal availability</a:t>
            </a:r>
            <a:r>
              <a:rPr sz="1196" b="0">
                <a:solidFill>
                  <a:srgbClr val="333333"/>
                </a:solidFill>
              </a:rPr>
              <a:t> across all devices and platforms  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Desktop</a:t>
            </a:r>
            <a:r>
              <a:rPr sz="1196" b="0">
                <a:solidFill>
                  <a:srgbClr val="333333"/>
                </a:solidFill>
              </a:rPr>
              <a:t> applications  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Web</a:t>
            </a:r>
            <a:r>
              <a:rPr sz="1196" b="0">
                <a:solidFill>
                  <a:srgbClr val="333333"/>
                </a:solidFill>
              </a:rPr>
              <a:t> interfaces  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Mobile</a:t>
            </a:r>
            <a:r>
              <a:rPr sz="1196" b="0">
                <a:solidFill>
                  <a:srgbClr val="333333"/>
                </a:solidFill>
              </a:rPr>
              <a:t> access on-the-go  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3452607"/>
            <a:ext cx="5286242" cy="1624217"/>
          </a:xfrm>
          <a:prstGeom prst="roundRect">
            <a:avLst>
              <a:gd name="adj" fmla="val 819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81041" y="359955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38199" y="3771901"/>
            <a:ext cx="304792" cy="26083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66833" y="3714749"/>
            <a:ext cx="206687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>
                <a:solidFill>
                  <a:srgbClr val="003366"/>
                </a:solidFill>
              </a:rPr>
              <a:t>Seamless Integration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5865" y="3714752"/>
            <a:ext cx="4810004" cy="155257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Easy connectivity</a:t>
            </a:r>
            <a:r>
              <a:rPr sz="1196" b="0" dirty="0">
                <a:solidFill>
                  <a:srgbClr val="333333"/>
                </a:solidFill>
              </a:rPr>
              <a:t> with existing systems and workflows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Excel DDE</a:t>
            </a:r>
            <a:r>
              <a:rPr sz="1196" b="0" dirty="0">
                <a:solidFill>
                  <a:srgbClr val="333333"/>
                </a:solidFill>
              </a:rPr>
              <a:t> integration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ODBC</a:t>
            </a:r>
            <a:r>
              <a:rPr sz="1196" b="0" dirty="0">
                <a:solidFill>
                  <a:srgbClr val="333333"/>
                </a:solidFill>
              </a:rPr>
              <a:t> data sources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Custom APIs</a:t>
            </a:r>
            <a:r>
              <a:rPr sz="1196" b="0" dirty="0">
                <a:solidFill>
                  <a:srgbClr val="333333"/>
                </a:solidFill>
              </a:rPr>
              <a:t> for developers  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67990" y="3447182"/>
            <a:ext cx="5286242" cy="1629642"/>
          </a:xfrm>
          <a:prstGeom prst="roundRect">
            <a:avLst>
              <a:gd name="adj" fmla="val 819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6524462" y="3613441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164" y="3845900"/>
            <a:ext cx="304792" cy="16412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238819" y="3657600"/>
            <a:ext cx="187637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>
                <a:solidFill>
                  <a:srgbClr val="003366"/>
                </a:solidFill>
              </a:rPr>
              <a:t>Market Intelligence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8369" y="3684207"/>
            <a:ext cx="4810004" cy="155257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Comprehensive insights</a:t>
            </a:r>
            <a:r>
              <a:rPr sz="1196" b="0" dirty="0">
                <a:solidFill>
                  <a:srgbClr val="333333"/>
                </a:solidFill>
              </a:rPr>
              <a:t> for informed decision-making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Multi-exchange</a:t>
            </a:r>
            <a:r>
              <a:rPr sz="1196" b="0" dirty="0">
                <a:solidFill>
                  <a:srgbClr val="333333"/>
                </a:solidFill>
              </a:rPr>
              <a:t> data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Historical</a:t>
            </a:r>
            <a:r>
              <a:rPr sz="1196" b="0" dirty="0">
                <a:solidFill>
                  <a:srgbClr val="333333"/>
                </a:solidFill>
              </a:rPr>
              <a:t> trends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Customizable</a:t>
            </a:r>
            <a:r>
              <a:rPr sz="1196" b="0" dirty="0">
                <a:solidFill>
                  <a:srgbClr val="333333"/>
                </a:solidFill>
              </a:rPr>
              <a:t> alerts  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5289840"/>
            <a:ext cx="10858228" cy="1568160"/>
          </a:xfrm>
          <a:prstGeom prst="roundRect">
            <a:avLst>
              <a:gd name="adj" fmla="val 10859"/>
            </a:avLst>
          </a:prstGeom>
          <a:solidFill>
            <a:srgbClr val="00579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190594" y="5498923"/>
            <a:ext cx="103819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 dirty="0">
                <a:solidFill>
                  <a:srgbClr val="003366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3366"/>
                </a:solidFill>
              </a:rPr>
              <a:t> Impact on Business Performance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29070" y="5542199"/>
            <a:ext cx="266693" cy="208721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1038199" y="5918898"/>
            <a:ext cx="1372498" cy="487062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55865" y="5945870"/>
            <a:ext cx="1704932" cy="44198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 dirty="0">
                <a:solidFill>
                  <a:srgbClr val="005792"/>
                </a:solidFill>
              </a:rPr>
              <a:t>95%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9110" y="6503863"/>
            <a:ext cx="20763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Data Accuracy Rate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089564" y="5945870"/>
            <a:ext cx="1440872" cy="46009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2782163" y="5934717"/>
            <a:ext cx="207639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>
                <a:solidFill>
                  <a:srgbClr val="005792"/>
                </a:solidFill>
              </a:rPr>
              <a:t>&lt;1s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82163" y="6437134"/>
            <a:ext cx="20763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Average Latency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010025" y="5901569"/>
            <a:ext cx="1466813" cy="504391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4686182" y="5927343"/>
            <a:ext cx="207639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 dirty="0">
                <a:solidFill>
                  <a:srgbClr val="005792"/>
                </a:solidFill>
              </a:rPr>
              <a:t>24/7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05232" y="6479752"/>
            <a:ext cx="20763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System Availability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245928" y="5887945"/>
            <a:ext cx="1420672" cy="499905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914044" y="5927343"/>
            <a:ext cx="207639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 dirty="0">
                <a:solidFill>
                  <a:srgbClr val="005792"/>
                </a:solidFill>
              </a:rPr>
              <a:t>40%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53076" y="6461814"/>
            <a:ext cx="20763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Faster Decision Making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Use Cases and Applications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5286242" cy="2762249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1644894"/>
            <a:ext cx="304792" cy="2344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619250"/>
            <a:ext cx="135251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Stock Brokers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4852" y="2238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Real-time quotes</a:t>
            </a:r>
            <a:r>
              <a:rPr sz="1196" b="0">
                <a:solidFill>
                  <a:srgbClr val="333333"/>
                </a:solidFill>
              </a:rPr>
              <a:t> for client trades 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252382"/>
            <a:ext cx="190495" cy="162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4852" y="2619374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Market depth</a:t>
            </a:r>
            <a:r>
              <a:rPr sz="1196" b="0">
                <a:solidFill>
                  <a:srgbClr val="333333"/>
                </a:solidFill>
              </a:rPr>
              <a:t> analysis 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633382"/>
            <a:ext cx="190495" cy="16248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04852" y="3000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Portfolio tracking</a:t>
            </a:r>
            <a:r>
              <a:rPr sz="1196" b="0">
                <a:solidFill>
                  <a:srgbClr val="333333"/>
                </a:solidFill>
              </a:rPr>
              <a:t> updates 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3014382"/>
            <a:ext cx="190495" cy="1624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04852" y="3381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Risk management</a:t>
            </a:r>
            <a:r>
              <a:rPr sz="1196" b="0">
                <a:solidFill>
                  <a:srgbClr val="333333"/>
                </a:solidFill>
              </a:rPr>
              <a:t> tools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3395382"/>
            <a:ext cx="190495" cy="162485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6238719" y="1238249"/>
            <a:ext cx="5286242" cy="2762249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6476838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0184" y="1625844"/>
            <a:ext cx="304792" cy="27256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238819" y="1619250"/>
            <a:ext cx="207639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Financial Institutions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76838" y="2238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Investment research</a:t>
            </a:r>
            <a:r>
              <a:rPr sz="1196" b="0">
                <a:solidFill>
                  <a:srgbClr val="333333"/>
                </a:solidFill>
              </a:rPr>
              <a:t> and analysis 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2252382"/>
            <a:ext cx="190495" cy="16248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476838" y="2619374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Algorithmic trading</a:t>
            </a:r>
            <a:r>
              <a:rPr sz="1196" b="0">
                <a:solidFill>
                  <a:srgbClr val="333333"/>
                </a:solidFill>
              </a:rPr>
              <a:t> systems 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2633382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476838" y="3000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Compliance monitoring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3014382"/>
            <a:ext cx="190495" cy="16248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476838" y="3381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Asset valuation</a:t>
            </a:r>
            <a:r>
              <a:rPr sz="1196" b="0">
                <a:solidFill>
                  <a:srgbClr val="333333"/>
                </a:solidFill>
              </a:rPr>
              <a:t> models 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3395382"/>
            <a:ext cx="190495" cy="162485"/>
          </a:xfrm>
          <a:prstGeom prst="rect">
            <a:avLst/>
          </a:prstGeom>
        </p:spPr>
      </p:pic>
      <p:sp>
        <p:nvSpPr>
          <p:cNvPr id="28" name="Rounded Rectangle 27"/>
          <p:cNvSpPr/>
          <p:nvPr/>
        </p:nvSpPr>
        <p:spPr>
          <a:xfrm>
            <a:off x="666733" y="4286251"/>
            <a:ext cx="5286242" cy="2571750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904852" y="452437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38199" y="4701686"/>
            <a:ext cx="304792" cy="2168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666833" y="4667249"/>
            <a:ext cx="177160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Individual Traders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4852" y="5286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Day trading</a:t>
            </a:r>
            <a:r>
              <a:rPr sz="1196" b="0">
                <a:solidFill>
                  <a:srgbClr val="333333"/>
                </a:solidFill>
              </a:rPr>
              <a:t> decisions 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5300382"/>
            <a:ext cx="190495" cy="16248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04852" y="5667374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Technical analysis</a:t>
            </a:r>
            <a:r>
              <a:rPr sz="1196" b="0">
                <a:solidFill>
                  <a:srgbClr val="333333"/>
                </a:solidFill>
              </a:rPr>
              <a:t> with live data </a:t>
            </a:r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5681382"/>
            <a:ext cx="190495" cy="16248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904852" y="6048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Mobile alerts</a:t>
            </a:r>
            <a:r>
              <a:rPr sz="1196" b="0">
                <a:solidFill>
                  <a:srgbClr val="333333"/>
                </a:solidFill>
              </a:rPr>
              <a:t> for opportunities </a:t>
            </a:r>
          </a:p>
        </p:txBody>
      </p:sp>
      <p:pic>
        <p:nvPicPr>
          <p:cNvPr id="37" name="Picture 3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6062382"/>
            <a:ext cx="190495" cy="16248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904852" y="6429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Excel integration</a:t>
            </a:r>
            <a:r>
              <a:rPr sz="1196" b="0">
                <a:solidFill>
                  <a:srgbClr val="333333"/>
                </a:solidFill>
              </a:rPr>
              <a:t> for custom models 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6443382"/>
            <a:ext cx="190495" cy="162485"/>
          </a:xfrm>
          <a:prstGeom prst="rect">
            <a:avLst/>
          </a:prstGeom>
        </p:spPr>
      </p:pic>
      <p:sp>
        <p:nvSpPr>
          <p:cNvPr id="40" name="Rounded Rectangle 39"/>
          <p:cNvSpPr/>
          <p:nvPr/>
        </p:nvSpPr>
        <p:spPr>
          <a:xfrm>
            <a:off x="6238719" y="4286251"/>
            <a:ext cx="5286242" cy="2571750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>
            <a:off x="6476838" y="452437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10184" y="4692894"/>
            <a:ext cx="304792" cy="234461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238819" y="4667249"/>
            <a:ext cx="178113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Corporate Entities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76838" y="5286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Treasury operations</a:t>
            </a:r>
            <a:r>
              <a:rPr sz="1196" b="0">
                <a:solidFill>
                  <a:srgbClr val="333333"/>
                </a:solidFill>
              </a:rPr>
              <a:t> management </a:t>
            </a:r>
          </a:p>
        </p:txBody>
      </p:sp>
      <p:pic>
        <p:nvPicPr>
          <p:cNvPr id="45" name="Picture 4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5300382"/>
            <a:ext cx="190495" cy="162485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476838" y="5667374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FX exposure</a:t>
            </a:r>
            <a:r>
              <a:rPr sz="1196" b="0">
                <a:solidFill>
                  <a:srgbClr val="333333"/>
                </a:solidFill>
              </a:rPr>
              <a:t> monitoring </a:t>
            </a:r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5681382"/>
            <a:ext cx="190495" cy="162485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6476838" y="6048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Market intelligence</a:t>
            </a:r>
            <a:r>
              <a:rPr sz="1196" b="0">
                <a:solidFill>
                  <a:srgbClr val="333333"/>
                </a:solidFill>
              </a:rPr>
              <a:t> for strategy </a:t>
            </a:r>
          </a:p>
        </p:txBody>
      </p:sp>
      <p:pic>
        <p:nvPicPr>
          <p:cNvPr id="49" name="Picture 4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6062382"/>
            <a:ext cx="190495" cy="16248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6476838" y="6429375"/>
            <a:ext cx="4810004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78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Investment committee</a:t>
            </a:r>
            <a:r>
              <a:rPr sz="1196" b="0">
                <a:solidFill>
                  <a:srgbClr val="333333"/>
                </a:solidFill>
              </a:rPr>
              <a:t> reporting </a:t>
            </a:r>
          </a:p>
        </p:txBody>
      </p:sp>
      <p:pic>
        <p:nvPicPr>
          <p:cNvPr id="51" name="Picture 5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6838" y="6443382"/>
            <a:ext cx="190495" cy="1624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Contact Information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10858228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913" b="1">
                <a:solidFill>
                  <a:srgbClr val="003366"/>
                </a:solidFill>
              </a:rPr>
              <a:t>Bonrix Software 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6733" y="1714500"/>
            <a:ext cx="1085822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15" b="0">
                <a:solidFill>
                  <a:srgbClr val="005792"/>
                </a:solidFill>
              </a:rPr>
              <a:t>Providers of LiveQuotes.co.in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66733" y="2457450"/>
            <a:ext cx="5238619" cy="217170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904852" y="2695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2852371"/>
            <a:ext cx="304792" cy="2579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66833" y="2695575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Address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833" y="3153335"/>
            <a:ext cx="190495" cy="1512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952576" y="3133724"/>
            <a:ext cx="2000199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A-801, Samudra Complex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66833" y="3572435"/>
            <a:ext cx="190495" cy="15127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952576" y="3552825"/>
            <a:ext cx="2971725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Near Klassic Gold Hotel, Off C.G. Road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66833" y="3988733"/>
            <a:ext cx="190495" cy="15688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952576" y="3971925"/>
            <a:ext cx="2124021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Ahmedabad, Gujarat, India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66733" y="4867274"/>
            <a:ext cx="5238619" cy="1990726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904852" y="51054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38199" y="5273919"/>
            <a:ext cx="304792" cy="23446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666833" y="5105400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Phone Numbers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666833" y="5563160"/>
            <a:ext cx="190495" cy="15127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952576" y="5543550"/>
            <a:ext cx="1952576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Mobile:</a:t>
            </a:r>
            <a:r>
              <a:rPr sz="1196" b="0">
                <a:solidFill>
                  <a:srgbClr val="333333"/>
                </a:solidFill>
              </a:rPr>
              <a:t> +91 94290 45500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666833" y="5982260"/>
            <a:ext cx="190495" cy="15127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952576" y="5962650"/>
            <a:ext cx="1952576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Mobile:</a:t>
            </a:r>
            <a:r>
              <a:rPr sz="1196" b="0">
                <a:solidFill>
                  <a:srgbClr val="333333"/>
                </a:solidFill>
              </a:rPr>
              <a:t> +91 94260 45500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666833" y="6401360"/>
            <a:ext cx="190495" cy="15127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952576" y="6381749"/>
            <a:ext cx="2114497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Landline:</a:t>
            </a:r>
            <a:r>
              <a:rPr sz="1196" b="0">
                <a:solidFill>
                  <a:srgbClr val="333333"/>
                </a:solidFill>
              </a:rPr>
              <a:t> +91 79 26426364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86342" y="2457450"/>
            <a:ext cx="5238619" cy="217170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>
            <a:off x="6524461" y="2695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657808" y="2872886"/>
            <a:ext cx="304792" cy="21687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286442" y="2695575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Email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286442" y="3147732"/>
            <a:ext cx="190495" cy="16248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572185" y="3133724"/>
            <a:ext cx="1285842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info@bonrix.net</a:t>
            </a:r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286442" y="3566832"/>
            <a:ext cx="190495" cy="16248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572185" y="3552825"/>
            <a:ext cx="1504912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bonrix@gmail.com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286442" y="3985932"/>
            <a:ext cx="190495" cy="16248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572185" y="3971925"/>
            <a:ext cx="1952576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sales.bonrix@gmail.com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86342" y="4867274"/>
            <a:ext cx="5238619" cy="1990726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6"/>
          <p:cNvSpPr/>
          <p:nvPr/>
        </p:nvSpPr>
        <p:spPr>
          <a:xfrm>
            <a:off x="6524461" y="51054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657808" y="5262196"/>
            <a:ext cx="304792" cy="257907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7286442" y="5105400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Messaging Apps</a:t>
            </a: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286442" y="5557557"/>
            <a:ext cx="190495" cy="16248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7572185" y="5543550"/>
            <a:ext cx="2924101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Google Hangout:</a:t>
            </a:r>
            <a:r>
              <a:rPr sz="1196" b="0">
                <a:solidFill>
                  <a:srgbClr val="333333"/>
                </a:solidFill>
              </a:rPr>
              <a:t> bonrix@gmail.com</a:t>
            </a:r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286442" y="5976657"/>
            <a:ext cx="190495" cy="16248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572185" y="5962650"/>
            <a:ext cx="2619309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Skype:</a:t>
            </a:r>
            <a:r>
              <a:rPr sz="1196" b="0">
                <a:solidFill>
                  <a:srgbClr val="333333"/>
                </a:solidFill>
              </a:rPr>
              <a:t> bonrix_sms / sales.bonrix</a:t>
            </a:r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286442" y="6395757"/>
            <a:ext cx="190495" cy="162485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7572185" y="6381749"/>
            <a:ext cx="2219269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WhatsApp:</a:t>
            </a:r>
            <a:r>
              <a:rPr sz="1196" b="0">
                <a:solidFill>
                  <a:srgbClr val="333333"/>
                </a:solidFill>
              </a:rPr>
              <a:t> +91 94290 45500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657</Words>
  <Application>Microsoft Office PowerPoint</Application>
  <PresentationFormat>Widescreen</PresentationFormat>
  <Paragraphs>143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7</cp:revision>
  <dcterms:created xsi:type="dcterms:W3CDTF">2013-01-27T09:14:16Z</dcterms:created>
  <dcterms:modified xsi:type="dcterms:W3CDTF">2025-11-28T07:05:14Z</dcterms:modified>
  <cp:category/>
</cp:coreProperties>
</file>